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4" r:id="rId2"/>
    <p:sldId id="267" r:id="rId3"/>
    <p:sldId id="259" r:id="rId4"/>
    <p:sldId id="260" r:id="rId5"/>
    <p:sldId id="286" r:id="rId6"/>
    <p:sldId id="269" r:id="rId7"/>
    <p:sldId id="282" r:id="rId8"/>
    <p:sldId id="273" r:id="rId9"/>
    <p:sldId id="277" r:id="rId10"/>
    <p:sldId id="281" r:id="rId11"/>
    <p:sldId id="280" r:id="rId12"/>
    <p:sldId id="288" r:id="rId13"/>
    <p:sldId id="28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8235"/>
    <a:srgbClr val="000000"/>
    <a:srgbClr val="E2F0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90"/>
    <p:restoredTop sz="84014"/>
  </p:normalViewPr>
  <p:slideViewPr>
    <p:cSldViewPr snapToGrid="0" snapToObjects="1">
      <p:cViewPr varScale="1">
        <p:scale>
          <a:sx n="106" d="100"/>
          <a:sy n="106" d="100"/>
        </p:scale>
        <p:origin x="100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574682-30BB-E747-BD63-C860A6483957}" type="datetimeFigureOut">
              <a:rPr lang="en-US" smtClean="0"/>
              <a:t>10/3/19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02ACC7-E15E-8743-996E-B42CF4B52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964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“Large grain traders can handle up to half a billion bushels of corn in a year”</a:t>
            </a:r>
          </a:p>
          <a:p>
            <a:endParaRPr lang="en-US" dirty="0"/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adjustment to the corn price due to the release of the August estimate, according to the USDA is on average +/- 7.5 cents per bushel, so if they trade half their futures before the estimate, they stand to lose (or gain) ~$18M from some foreknowledge of the planted acres.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02ACC7-E15E-8743-996E-B42CF4B52D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64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02ACC7-E15E-8743-996E-B42CF4B52D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25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effectLst/>
              </a:rPr>
              <a:t>Precision: </a:t>
            </a:r>
            <a:br>
              <a:rPr lang="en-CA" dirty="0">
                <a:effectLst/>
              </a:rPr>
            </a:br>
            <a:r>
              <a:rPr lang="en-CA" dirty="0">
                <a:effectLst/>
              </a:rPr>
              <a:t>- What proportion of positive identifications was actually correct? </a:t>
            </a:r>
          </a:p>
          <a:p>
            <a:pPr marL="171450" indent="-171450">
              <a:buFontTx/>
              <a:buChar char="-"/>
            </a:pPr>
            <a:r>
              <a:rPr lang="en-CA" dirty="0">
                <a:effectLst/>
              </a:rPr>
              <a:t>TP / (TP+FP)</a:t>
            </a:r>
          </a:p>
          <a:p>
            <a:pPr marL="171450" indent="-171450">
              <a:buFontTx/>
              <a:buChar char="-"/>
            </a:pPr>
            <a:r>
              <a:rPr lang="en-CA" dirty="0">
                <a:effectLst/>
              </a:rPr>
              <a:t>Out of all the corn labeled as corn, 97% was actually corn</a:t>
            </a:r>
          </a:p>
          <a:p>
            <a:pPr marL="171450" indent="-171450">
              <a:buFontTx/>
              <a:buChar char="-"/>
            </a:pPr>
            <a:endParaRPr lang="en-CA" dirty="0">
              <a:effectLst/>
            </a:endParaRPr>
          </a:p>
          <a:p>
            <a:pPr marL="171450" indent="-171450">
              <a:buFontTx/>
              <a:buChar char="-"/>
            </a:pPr>
            <a:r>
              <a:rPr lang="en-CA" dirty="0">
                <a:effectLst/>
              </a:rPr>
              <a:t>Recall</a:t>
            </a:r>
          </a:p>
          <a:p>
            <a:pPr fontAlgn="base"/>
            <a:r>
              <a:rPr lang="en-CA" dirty="0">
                <a:effectLst/>
              </a:rPr>
              <a:t>-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Ratio of correct positive predictions to the total positives examples</a:t>
            </a:r>
            <a:endParaRPr lang="en-CA" dirty="0">
              <a:effectLst/>
            </a:endParaRPr>
          </a:p>
          <a:p>
            <a:pPr marL="171450" indent="-171450">
              <a:buFontTx/>
              <a:buChar char="-"/>
            </a:pPr>
            <a:r>
              <a:rPr lang="en-CA" dirty="0">
                <a:effectLst/>
              </a:rPr>
              <a:t>TP / (TP+N)</a:t>
            </a:r>
          </a:p>
          <a:p>
            <a:r>
              <a:rPr lang="en-CA" dirty="0">
                <a:effectLst/>
              </a:rPr>
              <a:t>- What proportion of actual positives was identified correctly?</a:t>
            </a:r>
          </a:p>
          <a:p>
            <a:br>
              <a:rPr lang="en-CA" dirty="0"/>
            </a:br>
            <a:endParaRPr lang="en-CA" dirty="0">
              <a:effectLst/>
            </a:endParaRPr>
          </a:p>
          <a:p>
            <a:endParaRPr lang="en-CA" dirty="0">
              <a:effectLst/>
            </a:endParaRPr>
          </a:p>
          <a:p>
            <a:endParaRPr lang="en-CA" dirty="0">
              <a:effectLst/>
            </a:endParaRPr>
          </a:p>
          <a:p>
            <a:r>
              <a:rPr lang="en-CA" dirty="0"/>
              <a:t>25933983 2070923] [ 1817760 9377334</a:t>
            </a:r>
            <a:br>
              <a:rPr lang="en-CA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02ACC7-E15E-8743-996E-B42CF4B52D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433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02ACC7-E15E-8743-996E-B42CF4B52D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709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" name="Google Shape;13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5165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Data pre-processing + approaches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How/where you got the data</a:t>
            </a:r>
          </a:p>
          <a:p>
            <a:pPr marL="171450" indent="-171450">
              <a:buFontTx/>
              <a:buChar char="-"/>
            </a:pPr>
            <a:r>
              <a:rPr lang="en-US" dirty="0"/>
              <a:t>Train/test split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02ACC7-E15E-8743-996E-B42CF4B52D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3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Simple, may be too simple for some problems, all about context,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02ACC7-E15E-8743-996E-B42CF4B52D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00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effectLst/>
              </a:rPr>
              <a:t>Precision: </a:t>
            </a:r>
            <a:br>
              <a:rPr lang="en-CA" dirty="0">
                <a:effectLst/>
              </a:rPr>
            </a:br>
            <a:r>
              <a:rPr lang="en-CA" dirty="0">
                <a:effectLst/>
              </a:rPr>
              <a:t>- What proportion of positive identifications was actually correct? </a:t>
            </a:r>
          </a:p>
          <a:p>
            <a:pPr marL="171450" indent="-171450">
              <a:buFontTx/>
              <a:buChar char="-"/>
            </a:pPr>
            <a:r>
              <a:rPr lang="en-CA" dirty="0">
                <a:effectLst/>
              </a:rPr>
              <a:t>TP / (TP+FP)</a:t>
            </a:r>
          </a:p>
          <a:p>
            <a:pPr marL="171450" indent="-171450">
              <a:buFontTx/>
              <a:buChar char="-"/>
            </a:pPr>
            <a:r>
              <a:rPr lang="en-CA" dirty="0">
                <a:effectLst/>
              </a:rPr>
              <a:t>Out of all the corn labeled as corn, 97% was actually corn</a:t>
            </a:r>
          </a:p>
          <a:p>
            <a:pPr marL="171450" indent="-171450">
              <a:buFontTx/>
              <a:buChar char="-"/>
            </a:pPr>
            <a:endParaRPr lang="en-CA" dirty="0">
              <a:effectLst/>
            </a:endParaRPr>
          </a:p>
          <a:p>
            <a:pPr marL="171450" indent="-171450">
              <a:buFontTx/>
              <a:buChar char="-"/>
            </a:pPr>
            <a:r>
              <a:rPr lang="en-CA" dirty="0">
                <a:effectLst/>
              </a:rPr>
              <a:t>Recall</a:t>
            </a:r>
          </a:p>
          <a:p>
            <a:pPr fontAlgn="base"/>
            <a:r>
              <a:rPr lang="en-CA" dirty="0">
                <a:effectLst/>
              </a:rPr>
              <a:t>-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Ratio of correct positive predictions to the total positives examples</a:t>
            </a:r>
            <a:endParaRPr lang="en-CA" dirty="0">
              <a:effectLst/>
            </a:endParaRPr>
          </a:p>
          <a:p>
            <a:pPr marL="171450" indent="-171450">
              <a:buFontTx/>
              <a:buChar char="-"/>
            </a:pPr>
            <a:r>
              <a:rPr lang="en-CA" dirty="0">
                <a:effectLst/>
              </a:rPr>
              <a:t>TP / (TP+N)</a:t>
            </a:r>
          </a:p>
          <a:p>
            <a:r>
              <a:rPr lang="en-CA" dirty="0">
                <a:effectLst/>
              </a:rPr>
              <a:t>- What proportion of actual positives was identified correctly?</a:t>
            </a:r>
          </a:p>
          <a:p>
            <a:br>
              <a:rPr lang="en-CA" dirty="0"/>
            </a:br>
            <a:endParaRPr lang="en-CA" dirty="0">
              <a:effectLst/>
            </a:endParaRPr>
          </a:p>
          <a:p>
            <a:endParaRPr lang="en-CA" dirty="0">
              <a:effectLst/>
            </a:endParaRPr>
          </a:p>
          <a:p>
            <a:endParaRPr lang="en-CA" dirty="0">
              <a:effectLst/>
            </a:endParaRPr>
          </a:p>
          <a:p>
            <a:r>
              <a:rPr lang="en-CA" dirty="0"/>
              <a:t>25933983 2070923] [ 1817760 9377334</a:t>
            </a:r>
            <a:br>
              <a:rPr lang="en-CA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02ACC7-E15E-8743-996E-B42CF4B52D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439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Pixel based in all about </a:t>
            </a:r>
            <a:r>
              <a:rPr lang="en-US" dirty="0" err="1"/>
              <a:t>xontext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02ACC7-E15E-8743-996E-B42CF4B52D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641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02ACC7-E15E-8743-996E-B42CF4B52D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476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02ACC7-E15E-8743-996E-B42CF4B52D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306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3AAD2-F90A-4948-8829-AF8CC560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098DCD-6376-A44F-AE30-1C6815502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39348-A7A3-CB4D-901F-9A9014135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54EB7-8747-0145-BB92-7539149DBEF7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25A11-929B-DB4F-A23C-3676D77AC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6636B-4062-8B4A-891F-CE8D1ACE9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6BF42-1D2D-9A47-8ABB-1915160E0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775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F6892-B43A-9D4C-A6CB-B3B733C12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7C2347-6094-1140-A29D-2E5AB64A40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E01CFF-0EA2-6E4D-8022-FF9D8CDCC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54EB7-8747-0145-BB92-7539149DBEF7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6B302-EF07-344C-9DF6-C09F53403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F5174-3239-CE48-BE61-3ADF07EBB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6BF42-1D2D-9A47-8ABB-1915160E0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663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342E08-D1D0-3448-AFCC-A28F027A1B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790CE1-83E5-784B-B61F-485E16799E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39002-D9CC-C845-91EE-A8A675EC8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54EB7-8747-0145-BB92-7539149DBEF7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FC687-18FE-5D46-BD42-B4219654C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A189E-264B-B541-8914-B97C4349E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6BF42-1D2D-9A47-8ABB-1915160E0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35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02988-0CA8-A94F-B356-BC8A9DC90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34D89-BA51-AA4C-B4E0-184E6EE06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AA696-6D17-8742-987F-68522B039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54EB7-8747-0145-BB92-7539149DBEF7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02C40-7902-0340-B5BE-B97E5AD80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C082A-0AD6-6946-9B16-7A1CD04D3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6BF42-1D2D-9A47-8ABB-1915160E0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351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E389B-B6FD-F54B-9C4C-6B6D2AB76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C61B0-D61C-8B44-B798-CD007D9FE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0536E6-6F18-5E45-A4B4-B7C967559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54EB7-8747-0145-BB92-7539149DBEF7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908F4-5CAC-244E-9156-AB7398743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1CDBE-7F68-6C4C-A51B-99FA68272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6BF42-1D2D-9A47-8ABB-1915160E0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77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C1C0B-D2FF-4346-893E-7551DB5F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D5643-9275-6C41-8F0F-7F505BAE5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08A017-123C-3C47-B508-259440CDE2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05D8AB-524B-944A-9090-3C690289E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54EB7-8747-0145-BB92-7539149DBEF7}" type="datetimeFigureOut">
              <a:rPr lang="en-US" smtClean="0"/>
              <a:t>10/3/19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FA5874-131C-D948-A114-4606CB638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94B2FE-5164-6D49-8294-2FFB1012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6BF42-1D2D-9A47-8ABB-1915160E0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80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95B27-BCDA-D244-AB41-969F0497E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837072-5B1D-564D-AA78-55B288565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8D81A6-E0DA-D748-A992-F61CD57A21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DF1B69-BC9F-964A-A550-4ACA9A0FA8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3A146D-E8E9-754D-8933-2BAAF1D024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4D42FF-D8CB-2E41-9FC8-BA2F8A49F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54EB7-8747-0145-BB92-7539149DBEF7}" type="datetimeFigureOut">
              <a:rPr lang="en-US" smtClean="0"/>
              <a:t>10/3/19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AF419A-06D3-E543-8F6E-34DAE8F4E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C7C2BD-E043-F74E-BE11-8E607F322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6BF42-1D2D-9A47-8ABB-1915160E0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12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F20BE-7700-5246-B81E-76B97881F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866BA6-5274-4C4A-81B1-D1427F512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54EB7-8747-0145-BB92-7539149DBEF7}" type="datetimeFigureOut">
              <a:rPr lang="en-US" smtClean="0"/>
              <a:t>10/3/19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820BBB-04F0-BD4A-8376-4F79708B3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D82616-A5FA-3948-89B7-D2B7B219B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6BF42-1D2D-9A47-8ABB-1915160E0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313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BFFB12-28D0-074D-A45C-4700F7437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54EB7-8747-0145-BB92-7539149DBEF7}" type="datetimeFigureOut">
              <a:rPr lang="en-US" smtClean="0"/>
              <a:t>10/3/19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C144E2-0261-CC40-8167-B8F40B60B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A0FEF-01B5-A04A-9460-B2C5FFCF6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6BF42-1D2D-9A47-8ABB-1915160E0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391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BA5FF-65C3-7948-BF3C-27625F9E6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4ECB6-343D-094B-880E-9751B1A11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EFB9AB-5342-544F-970D-8B8A3BE60F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FFDC8F-938F-B944-AC19-A2452CC05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54EB7-8747-0145-BB92-7539149DBEF7}" type="datetimeFigureOut">
              <a:rPr lang="en-US" smtClean="0"/>
              <a:t>10/3/19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CC195A-9D8B-9540-81AD-0AA147BA5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740F4A-88A3-C94F-9A66-08BC34562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6BF42-1D2D-9A47-8ABB-1915160E0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09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0EBAA-822F-014F-B384-33D7F4B9C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003623-2EC4-1441-948D-2DEF983F94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2926B5-96E4-AE41-9C1C-F1E99E478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7A84EB-122D-BA4B-B50A-29C77C40D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54EB7-8747-0145-BB92-7539149DBEF7}" type="datetimeFigureOut">
              <a:rPr lang="en-US" smtClean="0"/>
              <a:t>10/3/19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28163-6504-D940-B59A-1C8DA8DB4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CE8721-F6D4-7E49-B086-62C924732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6BF42-1D2D-9A47-8ABB-1915160E0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449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70F0AB-1D77-5946-AA3A-294FAC323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6BF00-2318-D047-93FE-F27F1C9D1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C0EC3-C517-0F4A-9EA5-98558BB0A9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F54EB7-8747-0145-BB92-7539149DBEF7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0ECEB-92B8-0244-9234-6D5B0B8A8B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8AB94-CEE6-B345-9CEE-CA8AF91720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6BF42-1D2D-9A47-8ABB-1915160E0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94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iff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ss.usda.gov/Statistics_by_State/South_Dakota/Publications/Crop_Releases/Price_Reaction/Price_Reaction19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hyperlink" Target="https://sentinel.esa.int/web/sentinel/missions/sentinel-2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ssgeodata.gmu.edu/CropScape/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72C062-38D7-4446-99EC-55F5764C43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466A41E-EB58-8E48-81C8-5B5FCF2700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BBC231-3CCF-0A49-8082-F2784B0ED8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3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C4BCA8-6716-7B4D-8479-B204E8FD92D2}"/>
              </a:ext>
            </a:extLst>
          </p:cNvPr>
          <p:cNvSpPr/>
          <p:nvPr/>
        </p:nvSpPr>
        <p:spPr>
          <a:xfrm>
            <a:off x="1911553" y="1"/>
            <a:ext cx="8368893" cy="6857999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51A79EE-4504-1149-913C-0D1F82666F10}"/>
              </a:ext>
            </a:extLst>
          </p:cNvPr>
          <p:cNvSpPr txBox="1">
            <a:spLocks/>
          </p:cNvSpPr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>
                <a:solidFill>
                  <a:srgbClr val="FFFFFF"/>
                </a:solidFill>
              </a:rPr>
              <a:t>Corn Acre Forecasting </a:t>
            </a:r>
            <a:br>
              <a:rPr lang="en-CA" b="1" dirty="0">
                <a:solidFill>
                  <a:srgbClr val="FFFFFF"/>
                </a:solidFill>
              </a:rPr>
            </a:br>
            <a:r>
              <a:rPr lang="en-CA" b="1" dirty="0">
                <a:solidFill>
                  <a:srgbClr val="FFFFFF"/>
                </a:solidFill>
              </a:rPr>
              <a:t>from Satellite Data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5786A3ED-8B84-2D4B-AC70-1929244DD6E9}"/>
              </a:ext>
            </a:extLst>
          </p:cNvPr>
          <p:cNvSpPr txBox="1">
            <a:spLocks/>
          </p:cNvSpPr>
          <p:nvPr/>
        </p:nvSpPr>
        <p:spPr>
          <a:xfrm>
            <a:off x="1524000" y="4159404"/>
            <a:ext cx="9144000" cy="109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</a:rPr>
              <a:t>Sophie Roginsky</a:t>
            </a:r>
          </a:p>
          <a:p>
            <a:r>
              <a:rPr lang="en-US" dirty="0">
                <a:solidFill>
                  <a:srgbClr val="FFFFFF"/>
                </a:solidFill>
              </a:rPr>
              <a:t>Insight AI Demo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365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F9E24D8E-4195-9B46-8325-2C6B586445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485720"/>
              </p:ext>
            </p:extLst>
          </p:nvPr>
        </p:nvGraphicFramePr>
        <p:xfrm>
          <a:off x="6096000" y="4458035"/>
          <a:ext cx="3609295" cy="152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3537">
                  <a:extLst>
                    <a:ext uri="{9D8B030D-6E8A-4147-A177-3AD203B41FA5}">
                      <a16:colId xmlns:a16="http://schemas.microsoft.com/office/drawing/2014/main" val="382681419"/>
                    </a:ext>
                  </a:extLst>
                </a:gridCol>
                <a:gridCol w="1935758">
                  <a:extLst>
                    <a:ext uri="{9D8B030D-6E8A-4147-A177-3AD203B41FA5}">
                      <a16:colId xmlns:a16="http://schemas.microsoft.com/office/drawing/2014/main" val="2597533637"/>
                    </a:ext>
                  </a:extLst>
                </a:gridCol>
              </a:tblGrid>
              <a:tr h="3731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/>
                        <a:t>USDA </a:t>
                      </a:r>
                      <a:br>
                        <a:rPr lang="en-US" sz="2200" b="1" dirty="0"/>
                      </a:br>
                      <a:r>
                        <a:rPr lang="en-US" sz="2200" b="1" dirty="0"/>
                        <a:t>2018 report: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200" dirty="0"/>
                        <a:t>202,000 </a:t>
                      </a:r>
                      <a:br>
                        <a:rPr lang="en-CA" sz="2200" dirty="0"/>
                      </a:br>
                      <a:r>
                        <a:rPr lang="en-CA" sz="2200" dirty="0"/>
                        <a:t>acres of corn</a:t>
                      </a:r>
                      <a:endParaRPr lang="en-US" sz="2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6329338"/>
                  </a:ext>
                </a:extLst>
              </a:tr>
              <a:tr h="373116">
                <a:tc>
                  <a:txBody>
                    <a:bodyPr/>
                    <a:lstStyle/>
                    <a:p>
                      <a:r>
                        <a:rPr lang="en-US" sz="2200" b="1" dirty="0"/>
                        <a:t>U-Net estimate: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200" dirty="0"/>
                        <a:t>190,000</a:t>
                      </a:r>
                    </a:p>
                    <a:p>
                      <a:pPr algn="r"/>
                      <a:r>
                        <a:rPr lang="en-CA" sz="2200" dirty="0"/>
                        <a:t>acres of corn</a:t>
                      </a:r>
                      <a:endParaRPr lang="en-US" sz="2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139892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E4A384E-9527-AD44-A9AE-4D70750E3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Test case: York, Nebraska, July 2018</a:t>
            </a:r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A0384247-2B9B-1646-AA0D-9929B0E93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8882" y="1766962"/>
            <a:ext cx="4239200" cy="4239200"/>
          </a:xfr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95AD153-B87F-B54B-AB43-B67D373C227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8817" y="1766897"/>
            <a:ext cx="4239313" cy="4239313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28B66CF5-4486-FA49-ACE6-886133F0C7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600275"/>
              </p:ext>
            </p:extLst>
          </p:nvPr>
        </p:nvGraphicFramePr>
        <p:xfrm>
          <a:off x="9908817" y="4625675"/>
          <a:ext cx="1892658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4840">
                  <a:extLst>
                    <a:ext uri="{9D8B030D-6E8A-4147-A177-3AD203B41FA5}">
                      <a16:colId xmlns:a16="http://schemas.microsoft.com/office/drawing/2014/main" val="581939575"/>
                    </a:ext>
                  </a:extLst>
                </a:gridCol>
                <a:gridCol w="657818">
                  <a:extLst>
                    <a:ext uri="{9D8B030D-6E8A-4147-A177-3AD203B41FA5}">
                      <a16:colId xmlns:a16="http://schemas.microsoft.com/office/drawing/2014/main" val="3037604668"/>
                    </a:ext>
                  </a:extLst>
                </a:gridCol>
              </a:tblGrid>
              <a:tr h="358291">
                <a:tc>
                  <a:txBody>
                    <a:bodyPr/>
                    <a:lstStyle/>
                    <a:p>
                      <a:r>
                        <a:rPr lang="en-US" sz="2000" b="1" dirty="0"/>
                        <a:t>Accuracy:</a:t>
                      </a:r>
                    </a:p>
                  </a:txBody>
                  <a:tcPr marL="68700" marR="687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/>
                        <a:t>0.94</a:t>
                      </a:r>
                      <a:endParaRPr lang="en-US" sz="2000" dirty="0"/>
                    </a:p>
                  </a:txBody>
                  <a:tcPr marL="68700" marR="687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4796655"/>
                  </a:ext>
                </a:extLst>
              </a:tr>
              <a:tr h="358291">
                <a:tc>
                  <a:txBody>
                    <a:bodyPr/>
                    <a:lstStyle/>
                    <a:p>
                      <a:r>
                        <a:rPr lang="en-US" sz="2000" b="1" dirty="0"/>
                        <a:t>F1-Score: </a:t>
                      </a:r>
                    </a:p>
                  </a:txBody>
                  <a:tcPr marL="68700" marR="687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0.95</a:t>
                      </a:r>
                    </a:p>
                  </a:txBody>
                  <a:tcPr marL="68700" marR="687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1708021"/>
                  </a:ext>
                </a:extLst>
              </a:tr>
              <a:tr h="358291">
                <a:tc>
                  <a:txBody>
                    <a:bodyPr/>
                    <a:lstStyle/>
                    <a:p>
                      <a:r>
                        <a:rPr lang="en-US" sz="2000" b="1" dirty="0"/>
                        <a:t>IoU:</a:t>
                      </a:r>
                    </a:p>
                  </a:txBody>
                  <a:tcPr marL="68700" marR="687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0.90</a:t>
                      </a:r>
                    </a:p>
                  </a:txBody>
                  <a:tcPr marL="68700" marR="687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51830258"/>
                  </a:ext>
                </a:extLst>
              </a:tr>
            </a:tbl>
          </a:graphicData>
        </a:graphic>
      </p:graphicFrame>
      <p:pic>
        <p:nvPicPr>
          <p:cNvPr id="35" name="Picture 34">
            <a:extLst>
              <a:ext uri="{FF2B5EF4-FFF2-40B4-BE49-F238E27FC236}">
                <a16:creationId xmlns:a16="http://schemas.microsoft.com/office/drawing/2014/main" id="{29843E8A-2777-BD42-9551-2EB141726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248442"/>
            <a:ext cx="3884617" cy="178692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26DCB10-4A1B-5F4E-8416-103B7FB6BA1A}"/>
              </a:ext>
            </a:extLst>
          </p:cNvPr>
          <p:cNvSpPr txBox="1"/>
          <p:nvPr/>
        </p:nvSpPr>
        <p:spPr>
          <a:xfrm>
            <a:off x="5891550" y="1646338"/>
            <a:ext cx="4363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Location: </a:t>
            </a:r>
            <a:r>
              <a:rPr lang="en-US" sz="2400" dirty="0"/>
              <a:t>York County, Nebraska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8410D41-4274-7744-BEE3-34A6B6276672}"/>
              </a:ext>
            </a:extLst>
          </p:cNvPr>
          <p:cNvSpPr/>
          <p:nvPr/>
        </p:nvSpPr>
        <p:spPr>
          <a:xfrm>
            <a:off x="8845692" y="3410581"/>
            <a:ext cx="200694" cy="208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BF14CE24-131D-354F-944B-F778D4F7D3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048433"/>
              </p:ext>
            </p:extLst>
          </p:nvPr>
        </p:nvGraphicFramePr>
        <p:xfrm>
          <a:off x="6096000" y="4458035"/>
          <a:ext cx="3609295" cy="76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3537">
                  <a:extLst>
                    <a:ext uri="{9D8B030D-6E8A-4147-A177-3AD203B41FA5}">
                      <a16:colId xmlns:a16="http://schemas.microsoft.com/office/drawing/2014/main" val="2666658048"/>
                    </a:ext>
                  </a:extLst>
                </a:gridCol>
                <a:gridCol w="1935758">
                  <a:extLst>
                    <a:ext uri="{9D8B030D-6E8A-4147-A177-3AD203B41FA5}">
                      <a16:colId xmlns:a16="http://schemas.microsoft.com/office/drawing/2014/main" val="468324557"/>
                    </a:ext>
                  </a:extLst>
                </a:gridCol>
              </a:tblGrid>
              <a:tr h="3731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/>
                        <a:t>USDA </a:t>
                      </a:r>
                      <a:br>
                        <a:rPr lang="en-US" sz="2200" b="1" dirty="0"/>
                      </a:br>
                      <a:r>
                        <a:rPr lang="en-US" sz="2200" b="1" dirty="0"/>
                        <a:t>2018 report: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200" dirty="0"/>
                        <a:t>202,000 </a:t>
                      </a:r>
                      <a:br>
                        <a:rPr lang="en-CA" sz="2200" dirty="0"/>
                      </a:br>
                      <a:r>
                        <a:rPr lang="en-CA" sz="2200" dirty="0"/>
                        <a:t>acres of corn</a:t>
                      </a:r>
                      <a:endParaRPr lang="en-US" sz="2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5877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25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2EBA1-3CF0-1E4E-A6C2-ABB44A9AD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Applications using Satellite Imagery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6D94F6D-A7C2-8D48-AACD-C7C14E620D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840" t="1241" r="24524" b="14947"/>
          <a:stretch/>
        </p:blipFill>
        <p:spPr>
          <a:xfrm>
            <a:off x="4683830" y="1756002"/>
            <a:ext cx="2922108" cy="308006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364FD1-E1A4-A34C-A43B-706BDB3D2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483" y="1781300"/>
            <a:ext cx="3029465" cy="302946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7CBBF7-FD9D-764C-9FF9-3393389CF0F3}"/>
              </a:ext>
            </a:extLst>
          </p:cNvPr>
          <p:cNvSpPr txBox="1"/>
          <p:nvPr/>
        </p:nvSpPr>
        <p:spPr>
          <a:xfrm>
            <a:off x="4646195" y="5063230"/>
            <a:ext cx="28996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Oil inventory estimation</a:t>
            </a:r>
          </a:p>
          <a:p>
            <a:r>
              <a:rPr lang="en-CA" sz="2000" dirty="0"/>
              <a:t>Measuring oil inventory by detecting shadows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2AB10A-8E16-2240-A0C0-B80D5DA3B82C}"/>
              </a:ext>
            </a:extLst>
          </p:cNvPr>
          <p:cNvSpPr txBox="1"/>
          <p:nvPr/>
        </p:nvSpPr>
        <p:spPr>
          <a:xfrm>
            <a:off x="849991" y="5063229"/>
            <a:ext cx="3028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Retailers’ profit prediction</a:t>
            </a:r>
          </a:p>
          <a:p>
            <a:r>
              <a:rPr lang="en-CA" sz="2000" dirty="0"/>
              <a:t>Detecting and counting cars in parking lots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256F4D-D605-0449-BA8C-D1F5D5BA22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549" r="23947"/>
          <a:stretch/>
        </p:blipFill>
        <p:spPr>
          <a:xfrm>
            <a:off x="8313820" y="1777711"/>
            <a:ext cx="3039980" cy="303664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D57872-EEBC-DD40-90EE-B0D1070D0523}"/>
              </a:ext>
            </a:extLst>
          </p:cNvPr>
          <p:cNvSpPr txBox="1"/>
          <p:nvPr/>
        </p:nvSpPr>
        <p:spPr>
          <a:xfrm>
            <a:off x="8302030" y="5063228"/>
            <a:ext cx="30399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Forest fire monitoring</a:t>
            </a:r>
          </a:p>
          <a:p>
            <a:r>
              <a:rPr lang="en-CA" sz="2000" dirty="0"/>
              <a:t>Detecting forest fires using visible infrared imaging</a:t>
            </a:r>
            <a:endParaRPr 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6DDFDD-5521-C64C-BA4A-530DABEBD782}"/>
              </a:ext>
            </a:extLst>
          </p:cNvPr>
          <p:cNvSpPr/>
          <p:nvPr/>
        </p:nvSpPr>
        <p:spPr>
          <a:xfrm>
            <a:off x="838200" y="6362070"/>
            <a:ext cx="96229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100" dirty="0" err="1"/>
              <a:t>Ronneberger</a:t>
            </a:r>
            <a:r>
              <a:rPr lang="en-CA" sz="1100" dirty="0"/>
              <a:t>, O., Fischer, P., &amp; </a:t>
            </a:r>
            <a:r>
              <a:rPr lang="en-CA" sz="1100" dirty="0" err="1"/>
              <a:t>Brox</a:t>
            </a:r>
            <a:r>
              <a:rPr lang="en-CA" sz="1100" dirty="0"/>
              <a:t>, T. (2015). U-net: Convolutional networks for biomedical image segmentation. </a:t>
            </a: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744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DB3C2-0F30-7544-ABAF-A50FAAC3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Sophie Roginsky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BA1E3564-4FC4-9946-8545-9436D319A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Science and Analytics MSc, Ryerson University</a:t>
            </a:r>
          </a:p>
          <a:p>
            <a:r>
              <a:rPr lang="en-US" dirty="0"/>
              <a:t>I like solving problems</a:t>
            </a:r>
          </a:p>
        </p:txBody>
      </p:sp>
    </p:spTree>
    <p:extLst>
      <p:ext uri="{BB962C8B-B14F-4D97-AF65-F5344CB8AC3E}">
        <p14:creationId xmlns:p14="http://schemas.microsoft.com/office/powerpoint/2010/main" val="3533607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CFCC7-FF7D-574F-9B0F-FE939A177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Segmentation Results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28A2617-FAF4-4E46-9CB2-B35160F63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039172"/>
              </p:ext>
            </p:extLst>
          </p:nvPr>
        </p:nvGraphicFramePr>
        <p:xfrm>
          <a:off x="7628806" y="3327882"/>
          <a:ext cx="3176407" cy="11957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0987">
                  <a:extLst>
                    <a:ext uri="{9D8B030D-6E8A-4147-A177-3AD203B41FA5}">
                      <a16:colId xmlns:a16="http://schemas.microsoft.com/office/drawing/2014/main" val="1144321371"/>
                    </a:ext>
                  </a:extLst>
                </a:gridCol>
                <a:gridCol w="1294032">
                  <a:extLst>
                    <a:ext uri="{9D8B030D-6E8A-4147-A177-3AD203B41FA5}">
                      <a16:colId xmlns:a16="http://schemas.microsoft.com/office/drawing/2014/main" val="2622158031"/>
                    </a:ext>
                  </a:extLst>
                </a:gridCol>
                <a:gridCol w="1221388">
                  <a:extLst>
                    <a:ext uri="{9D8B030D-6E8A-4147-A177-3AD203B41FA5}">
                      <a16:colId xmlns:a16="http://schemas.microsoft.com/office/drawing/2014/main" val="63420684"/>
                    </a:ext>
                  </a:extLst>
                </a:gridCol>
              </a:tblGrid>
              <a:tr h="364068"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636646"/>
                  </a:ext>
                </a:extLst>
              </a:tr>
              <a:tr h="399741">
                <a:tc>
                  <a:txBody>
                    <a:bodyPr/>
                    <a:lstStyle/>
                    <a:p>
                      <a:r>
                        <a:rPr lang="en-US" sz="2000" b="1" dirty="0"/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2000" dirty="0"/>
                        <a:t>16.0 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000" dirty="0"/>
                        <a:t>0.9 M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452189"/>
                  </a:ext>
                </a:extLst>
              </a:tr>
              <a:tr h="399741">
                <a:tc>
                  <a:txBody>
                    <a:bodyPr/>
                    <a:lstStyle/>
                    <a:p>
                      <a:r>
                        <a:rPr lang="en-US" sz="2000" b="1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2000" dirty="0"/>
                        <a:t>0.6 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000" dirty="0"/>
                        <a:t>6.6 M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912902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F78C7781-50F6-F24D-A478-A293625D5F9B}"/>
              </a:ext>
            </a:extLst>
          </p:cNvPr>
          <p:cNvSpPr txBox="1"/>
          <p:nvPr/>
        </p:nvSpPr>
        <p:spPr>
          <a:xfrm>
            <a:off x="8172277" y="2946104"/>
            <a:ext cx="1350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Predicted</a:t>
            </a:r>
            <a:endParaRPr lang="en-US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4A9106-7A82-904F-BABA-6EBBD18FFC4D}"/>
              </a:ext>
            </a:extLst>
          </p:cNvPr>
          <p:cNvSpPr txBox="1"/>
          <p:nvPr/>
        </p:nvSpPr>
        <p:spPr>
          <a:xfrm rot="16200000">
            <a:off x="6737869" y="3620754"/>
            <a:ext cx="1350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Actual</a:t>
            </a:r>
            <a:endParaRPr lang="en-US" sz="2000" dirty="0"/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D4DF4422-AFEB-C146-B633-7C166D853A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299645"/>
              </p:ext>
            </p:extLst>
          </p:nvPr>
        </p:nvGraphicFramePr>
        <p:xfrm>
          <a:off x="838200" y="4733763"/>
          <a:ext cx="6390453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848">
                  <a:extLst>
                    <a:ext uri="{9D8B030D-6E8A-4147-A177-3AD203B41FA5}">
                      <a16:colId xmlns:a16="http://schemas.microsoft.com/office/drawing/2014/main" val="4124049404"/>
                    </a:ext>
                  </a:extLst>
                </a:gridCol>
                <a:gridCol w="4987605">
                  <a:extLst>
                    <a:ext uri="{9D8B030D-6E8A-4147-A177-3AD203B41FA5}">
                      <a16:colId xmlns:a16="http://schemas.microsoft.com/office/drawing/2014/main" val="12827476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Precision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Out of all the pixels predicted to be corn, 88% was actually corn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256065"/>
                  </a:ext>
                </a:extLst>
              </a:tr>
              <a:tr h="248963">
                <a:tc>
                  <a:txBody>
                    <a:bodyPr/>
                    <a:lstStyle/>
                    <a:p>
                      <a:r>
                        <a:rPr lang="en-US" sz="2200" b="1" dirty="0"/>
                        <a:t>Recall</a:t>
                      </a:r>
                      <a:endParaRPr lang="en-US" sz="2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Out of all actual corn pixels, 91% pixels were predicted correctly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322681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F84F8B07-F7DA-A945-ACC8-CBFFA76308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527534"/>
              </p:ext>
            </p:extLst>
          </p:nvPr>
        </p:nvGraphicFramePr>
        <p:xfrm>
          <a:off x="7613395" y="4878038"/>
          <a:ext cx="3176407" cy="12454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0987">
                  <a:extLst>
                    <a:ext uri="{9D8B030D-6E8A-4147-A177-3AD203B41FA5}">
                      <a16:colId xmlns:a16="http://schemas.microsoft.com/office/drawing/2014/main" val="1144321371"/>
                    </a:ext>
                  </a:extLst>
                </a:gridCol>
                <a:gridCol w="1294032">
                  <a:extLst>
                    <a:ext uri="{9D8B030D-6E8A-4147-A177-3AD203B41FA5}">
                      <a16:colId xmlns:a16="http://schemas.microsoft.com/office/drawing/2014/main" val="2622158031"/>
                    </a:ext>
                  </a:extLst>
                </a:gridCol>
                <a:gridCol w="1221388">
                  <a:extLst>
                    <a:ext uri="{9D8B030D-6E8A-4147-A177-3AD203B41FA5}">
                      <a16:colId xmlns:a16="http://schemas.microsoft.com/office/drawing/2014/main" val="63420684"/>
                    </a:ext>
                  </a:extLst>
                </a:gridCol>
              </a:tblGrid>
              <a:tr h="388502"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precision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recall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636646"/>
                  </a:ext>
                </a:extLst>
              </a:tr>
              <a:tr h="424596">
                <a:tc>
                  <a:txBody>
                    <a:bodyPr/>
                    <a:lstStyle/>
                    <a:p>
                      <a:r>
                        <a:rPr lang="en-US" sz="2000" b="1" dirty="0"/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2000" dirty="0"/>
                        <a:t>0.96</a:t>
                      </a:r>
                      <a:endParaRPr 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2000" dirty="0"/>
                        <a:t>0.95</a:t>
                      </a:r>
                      <a:endParaRPr 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452189"/>
                  </a:ext>
                </a:extLst>
              </a:tr>
              <a:tr h="424596">
                <a:tc>
                  <a:txBody>
                    <a:bodyPr/>
                    <a:lstStyle/>
                    <a:p>
                      <a:r>
                        <a:rPr lang="en-US" sz="2000" b="1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2000" dirty="0"/>
                        <a:t>0.88</a:t>
                      </a:r>
                      <a:endParaRPr 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2000" dirty="0"/>
                        <a:t>0.91</a:t>
                      </a:r>
                      <a:endParaRPr 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2912902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0C9B7004-646A-A34A-9496-FDC2A97C4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40115"/>
            <a:ext cx="2984500" cy="3187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7DC64E-EF55-AA48-B9BA-E6C7F2E93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427" y="1440115"/>
            <a:ext cx="2984500" cy="3187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731670-1879-6245-A4FD-DBAEF580DE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13" t="3998" r="3139" b="3541"/>
          <a:stretch/>
        </p:blipFill>
        <p:spPr>
          <a:xfrm>
            <a:off x="4161218" y="1731107"/>
            <a:ext cx="2786234" cy="2792497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1B51865-81D0-2F46-A86B-2C8173B74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277869"/>
              </p:ext>
            </p:extLst>
          </p:nvPr>
        </p:nvGraphicFramePr>
        <p:xfrm>
          <a:off x="7597986" y="1651108"/>
          <a:ext cx="3207227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2513">
                  <a:extLst>
                    <a:ext uri="{9D8B030D-6E8A-4147-A177-3AD203B41FA5}">
                      <a16:colId xmlns:a16="http://schemas.microsoft.com/office/drawing/2014/main" val="581939575"/>
                    </a:ext>
                  </a:extLst>
                </a:gridCol>
                <a:gridCol w="1114714">
                  <a:extLst>
                    <a:ext uri="{9D8B030D-6E8A-4147-A177-3AD203B41FA5}">
                      <a16:colId xmlns:a16="http://schemas.microsoft.com/office/drawing/2014/main" val="3037604668"/>
                    </a:ext>
                  </a:extLst>
                </a:gridCol>
              </a:tblGrid>
              <a:tr h="358291">
                <a:tc>
                  <a:txBody>
                    <a:bodyPr/>
                    <a:lstStyle/>
                    <a:p>
                      <a:r>
                        <a:rPr lang="en-US" sz="2000" b="1" dirty="0"/>
                        <a:t>Accuracy:</a:t>
                      </a:r>
                    </a:p>
                  </a:txBody>
                  <a:tcPr marL="68700" marR="687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0.94</a:t>
                      </a:r>
                    </a:p>
                  </a:txBody>
                  <a:tcPr marL="68700" marR="687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4796655"/>
                  </a:ext>
                </a:extLst>
              </a:tr>
              <a:tr h="358291">
                <a:tc>
                  <a:txBody>
                    <a:bodyPr/>
                    <a:lstStyle/>
                    <a:p>
                      <a:r>
                        <a:rPr lang="en-US" sz="2000" b="1" dirty="0"/>
                        <a:t>F1-Score: </a:t>
                      </a:r>
                    </a:p>
                  </a:txBody>
                  <a:tcPr marL="68700" marR="687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0.90</a:t>
                      </a:r>
                    </a:p>
                  </a:txBody>
                  <a:tcPr marL="68700" marR="687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1708021"/>
                  </a:ext>
                </a:extLst>
              </a:tr>
              <a:tr h="358291">
                <a:tc>
                  <a:txBody>
                    <a:bodyPr/>
                    <a:lstStyle/>
                    <a:p>
                      <a:r>
                        <a:rPr lang="en-US" sz="2000" b="1" dirty="0"/>
                        <a:t>IoU:</a:t>
                      </a:r>
                    </a:p>
                  </a:txBody>
                  <a:tcPr marL="68700" marR="687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0.82</a:t>
                      </a:r>
                    </a:p>
                  </a:txBody>
                  <a:tcPr marL="68700" marR="687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51830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7658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DA16A-6C9F-2D47-A015-C7893946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D8133-0635-854B-B3EB-CE9225213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873"/>
            <a:ext cx="6027057" cy="29788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Company: </a:t>
            </a:r>
          </a:p>
          <a:p>
            <a:pPr marL="0" indent="0">
              <a:buNone/>
            </a:pPr>
            <a:r>
              <a:rPr lang="en-US" dirty="0"/>
              <a:t>Grain trading company</a:t>
            </a:r>
          </a:p>
          <a:p>
            <a:pPr marL="0" indent="0">
              <a:buNone/>
            </a:pPr>
            <a:r>
              <a:rPr lang="en-US" b="1" dirty="0"/>
              <a:t>Problem Description:</a:t>
            </a:r>
          </a:p>
          <a:p>
            <a:pPr marL="0" indent="0">
              <a:buNone/>
            </a:pPr>
            <a:r>
              <a:rPr lang="en-US" dirty="0"/>
              <a:t>Company interested in early crop </a:t>
            </a:r>
            <a:br>
              <a:rPr lang="en-US" dirty="0"/>
            </a:br>
            <a:r>
              <a:rPr lang="en-US" dirty="0"/>
              <a:t>supply estimates </a:t>
            </a:r>
            <a:r>
              <a:rPr lang="en-CA" dirty="0"/>
              <a:t>to determine the buying/selling value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F18040B-5FAC-5844-9543-E0707BB2C225}"/>
              </a:ext>
            </a:extLst>
          </p:cNvPr>
          <p:cNvSpPr txBox="1">
            <a:spLocks/>
          </p:cNvSpPr>
          <p:nvPr/>
        </p:nvSpPr>
        <p:spPr>
          <a:xfrm>
            <a:off x="838200" y="4598268"/>
            <a:ext cx="10700657" cy="1582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Goal: </a:t>
            </a:r>
          </a:p>
          <a:p>
            <a:pPr marL="0" indent="0">
              <a:buNone/>
            </a:pPr>
            <a:r>
              <a:rPr lang="en-US" dirty="0"/>
              <a:t>Can we build a model with </a:t>
            </a:r>
            <a:r>
              <a:rPr lang="en-US" b="1" dirty="0"/>
              <a:t>raw satellite imagery </a:t>
            </a:r>
            <a:r>
              <a:rPr lang="en-US" dirty="0"/>
              <a:t>to </a:t>
            </a:r>
            <a:br>
              <a:rPr lang="en-US" dirty="0"/>
            </a:br>
            <a:r>
              <a:rPr lang="en-US" dirty="0"/>
              <a:t>estimate total corn acreage in US ahead of USDA report?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C40198-4503-834A-86C2-85A870CFC9A1}"/>
              </a:ext>
            </a:extLst>
          </p:cNvPr>
          <p:cNvSpPr/>
          <p:nvPr/>
        </p:nvSpPr>
        <p:spPr>
          <a:xfrm>
            <a:off x="838200" y="6346499"/>
            <a:ext cx="1097642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100" dirty="0">
                <a:hlinkClick r:id="rId3"/>
              </a:rPr>
              <a:t>https://www.nass.usda.gov/Statistics_by_State/South_Dakota/Publications/Crop_Releases/Price_Reaction/Price_Reaction19.pdf</a:t>
            </a:r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63349F-0386-0E49-97CC-13CF1CF02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463" y="1390299"/>
            <a:ext cx="4560541" cy="304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853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EF93C-9A3E-0D47-ABBE-03E0A7D9F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Data: Satellite Imagery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A01214A-B651-1349-BFFA-2103518D4328}"/>
              </a:ext>
            </a:extLst>
          </p:cNvPr>
          <p:cNvSpPr txBox="1"/>
          <p:nvPr/>
        </p:nvSpPr>
        <p:spPr>
          <a:xfrm>
            <a:off x="6794059" y="1536877"/>
            <a:ext cx="522359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/>
              <a:t>Sentinel-2 Satellite Imagery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CA" sz="2800" dirty="0"/>
              <a:t>Global coverage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CA" sz="2800" dirty="0"/>
              <a:t>Recaptured every 5 days 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CA" sz="2800" dirty="0"/>
              <a:t>High-resolution, </a:t>
            </a:r>
            <a:br>
              <a:rPr lang="en-CA" sz="2800" dirty="0"/>
            </a:br>
            <a:r>
              <a:rPr lang="en-CA" sz="2800" dirty="0"/>
              <a:t>multi-spectral data 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sz="2800" b="1" dirty="0"/>
          </a:p>
          <a:p>
            <a:r>
              <a:rPr lang="en-US" sz="2800" b="1" dirty="0"/>
              <a:t>Potential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Spatial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Temporal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Spectral-band data</a:t>
            </a:r>
          </a:p>
        </p:txBody>
      </p:sp>
      <p:pic>
        <p:nvPicPr>
          <p:cNvPr id="72" name="Content Placeholder 5">
            <a:extLst>
              <a:ext uri="{FF2B5EF4-FFF2-40B4-BE49-F238E27FC236}">
                <a16:creationId xmlns:a16="http://schemas.microsoft.com/office/drawing/2014/main" id="{1A9D7B38-D5D6-E646-BD5B-34C7E47EAD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561811"/>
            <a:ext cx="4438802" cy="4351338"/>
          </a:xfr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318E3E3B-D191-C648-BE10-7824F09B9A2E}"/>
              </a:ext>
            </a:extLst>
          </p:cNvPr>
          <p:cNvGrpSpPr/>
          <p:nvPr/>
        </p:nvGrpSpPr>
        <p:grpSpPr>
          <a:xfrm>
            <a:off x="3199169" y="3389585"/>
            <a:ext cx="2935244" cy="2893196"/>
            <a:chOff x="5813777" y="2501598"/>
            <a:chExt cx="3180355" cy="313479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CBA362A-0AB2-F245-BA91-4ED0598B7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3777" y="2501598"/>
              <a:ext cx="2312106" cy="224749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327B742-6666-934C-887D-1B5F1E15B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53367" y="2648128"/>
              <a:ext cx="2284416" cy="223826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285307C-970E-3F42-9E66-9A8A15F56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05101" y="2798128"/>
              <a:ext cx="2289031" cy="223826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A78D291-EA10-654D-98EE-7090BE6B5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51631" y="2948128"/>
              <a:ext cx="2279801" cy="2238266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3164267-2C13-D940-8478-57C58282B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05101" y="3099862"/>
              <a:ext cx="2289031" cy="224288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250F9DC-BC2C-F944-95DA-C03D5FEC8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55101" y="3246392"/>
              <a:ext cx="2289031" cy="2233651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E4BD528-DA2C-5945-B74B-8117F06C4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05101" y="3398128"/>
              <a:ext cx="2289031" cy="2238266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6078860E-E241-6142-BE13-4B3E3DEC89EB}"/>
              </a:ext>
            </a:extLst>
          </p:cNvPr>
          <p:cNvSpPr/>
          <p:nvPr/>
        </p:nvSpPr>
        <p:spPr>
          <a:xfrm>
            <a:off x="838200" y="6346499"/>
            <a:ext cx="34692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100" dirty="0">
                <a:hlinkClick r:id="rId11"/>
              </a:rPr>
              <a:t>https://sentinel.esa.int/web/sentinel/missions/sentinel-2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42039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Data: Crop Labels</a:t>
            </a:r>
            <a:endParaRPr dirty="0"/>
          </a:p>
        </p:txBody>
      </p:sp>
      <p:pic>
        <p:nvPicPr>
          <p:cNvPr id="137" name="Google Shape;137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21080" y="1913319"/>
            <a:ext cx="1548072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5580" y="1913319"/>
            <a:ext cx="7285650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33288" y="4172835"/>
            <a:ext cx="2455192" cy="2492748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/>
        </p:nvSpPr>
        <p:spPr>
          <a:xfrm>
            <a:off x="838200" y="1372342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CropScape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crop-specific land cover data layer based on USDA agricultural reports</a:t>
            </a:r>
            <a:endParaRPr sz="22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E60F85-2818-EF44-AFA4-D2D38C36B1E5}"/>
              </a:ext>
            </a:extLst>
          </p:cNvPr>
          <p:cNvSpPr/>
          <p:nvPr/>
        </p:nvSpPr>
        <p:spPr>
          <a:xfrm>
            <a:off x="838200" y="6346499"/>
            <a:ext cx="259878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100" dirty="0">
                <a:hlinkClick r:id="rId6"/>
              </a:rPr>
              <a:t>https://nassgeodata.gmu.edu/CropScape/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270098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3A9F00-8C54-9247-B62F-8360C786631E}"/>
              </a:ext>
            </a:extLst>
          </p:cNvPr>
          <p:cNvSpPr/>
          <p:nvPr/>
        </p:nvSpPr>
        <p:spPr>
          <a:xfrm>
            <a:off x="1154477" y="5484035"/>
            <a:ext cx="3530748" cy="9350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2B3A5-2DA7-8445-9344-01111EF95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05D4E-75F7-7D41-86BC-AC75532EC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0232"/>
            <a:ext cx="7021530" cy="435133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CA" b="1" dirty="0"/>
              <a:t>Area of Interest: </a:t>
            </a:r>
            <a:r>
              <a:rPr lang="en-CA" dirty="0"/>
              <a:t>Southeast Nebraska</a:t>
            </a:r>
            <a:endParaRPr lang="en-CA" b="1" dirty="0"/>
          </a:p>
          <a:p>
            <a:pPr marL="0" indent="0" fontAlgn="base">
              <a:buNone/>
            </a:pPr>
            <a:r>
              <a:rPr lang="en-CA" b="1" dirty="0"/>
              <a:t>Training Dataset: </a:t>
            </a:r>
            <a:r>
              <a:rPr lang="en-CA" dirty="0"/>
              <a:t>July 2017</a:t>
            </a:r>
            <a:endParaRPr lang="en-CA" b="1" dirty="0"/>
          </a:p>
          <a:p>
            <a:pPr marL="0" indent="0" fontAlgn="base">
              <a:buNone/>
            </a:pPr>
            <a:r>
              <a:rPr lang="en-CA" b="1" dirty="0"/>
              <a:t>Test Dataset: </a:t>
            </a:r>
            <a:r>
              <a:rPr lang="en-CA" dirty="0"/>
              <a:t>July 2018</a:t>
            </a:r>
          </a:p>
          <a:p>
            <a:pPr marL="0" indent="0" fontAlgn="base">
              <a:buNone/>
            </a:pPr>
            <a:endParaRPr lang="en-CA" dirty="0"/>
          </a:p>
          <a:p>
            <a:pPr marL="0" indent="0" fontAlgn="base">
              <a:buNone/>
            </a:pPr>
            <a:r>
              <a:rPr lang="en-CA" b="1" dirty="0"/>
              <a:t>Two approaches: </a:t>
            </a:r>
          </a:p>
          <a:p>
            <a:pPr marL="457200" indent="-457200" fontAlgn="base">
              <a:buAutoNum type="arabicPeriod"/>
            </a:pPr>
            <a:r>
              <a:rPr lang="en-CA" dirty="0"/>
              <a:t>Single pixel classification</a:t>
            </a:r>
          </a:p>
          <a:p>
            <a:pPr marL="457200" indent="-457200" fontAlgn="base">
              <a:buAutoNum type="arabicPeriod"/>
            </a:pPr>
            <a:r>
              <a:rPr lang="en-CA" dirty="0"/>
              <a:t>Image segmentation</a:t>
            </a:r>
          </a:p>
          <a:p>
            <a:pPr marL="0" indent="0" fontAlgn="base">
              <a:buNone/>
            </a:pPr>
            <a:br>
              <a:rPr lang="en-CA" sz="2400" dirty="0"/>
            </a:br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CA2DFF-7FC9-E848-A76C-D3350F423663}"/>
              </a:ext>
            </a:extLst>
          </p:cNvPr>
          <p:cNvSpPr txBox="1"/>
          <p:nvPr/>
        </p:nvSpPr>
        <p:spPr>
          <a:xfrm>
            <a:off x="1311233" y="5536071"/>
            <a:ext cx="3217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Intersection-over-Union </a:t>
            </a:r>
          </a:p>
          <a:p>
            <a:r>
              <a:rPr lang="en-US" sz="2400" dirty="0"/>
              <a:t>= TP / (TP + FP + FN)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CB3175A-D76A-8C45-AD76-C9E9D277EC45}"/>
              </a:ext>
            </a:extLst>
          </p:cNvPr>
          <p:cNvGrpSpPr/>
          <p:nvPr/>
        </p:nvGrpSpPr>
        <p:grpSpPr>
          <a:xfrm>
            <a:off x="7482565" y="994668"/>
            <a:ext cx="2988080" cy="2434332"/>
            <a:chOff x="6616848" y="993755"/>
            <a:chExt cx="2988080" cy="2434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178F188-D1FC-1C41-BE97-B65F4F85FBAC}"/>
                </a:ext>
              </a:extLst>
            </p:cNvPr>
            <p:cNvSpPr txBox="1"/>
            <p:nvPr/>
          </p:nvSpPr>
          <p:spPr>
            <a:xfrm>
              <a:off x="6616848" y="993755"/>
              <a:ext cx="22891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Southeast Nebraska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C59C5D8-BC4C-AC49-BE1B-22122B6402F4}"/>
                </a:ext>
              </a:extLst>
            </p:cNvPr>
            <p:cNvGrpSpPr/>
            <p:nvPr/>
          </p:nvGrpSpPr>
          <p:grpSpPr>
            <a:xfrm>
              <a:off x="6662093" y="1392496"/>
              <a:ext cx="2942835" cy="2035591"/>
              <a:chOff x="4829566" y="1655906"/>
              <a:chExt cx="3475802" cy="2361170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8E3F3C27-7B6A-EB4C-A484-881F41FDB0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4897" t="21725" r="293" b="2178"/>
              <a:stretch/>
            </p:blipFill>
            <p:spPr>
              <a:xfrm>
                <a:off x="4829566" y="1655906"/>
                <a:ext cx="3475802" cy="2361170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F611C0A-9A43-2840-BA46-52E6258B6892}"/>
                  </a:ext>
                </a:extLst>
              </p:cNvPr>
              <p:cNvSpPr/>
              <p:nvPr/>
            </p:nvSpPr>
            <p:spPr>
              <a:xfrm>
                <a:off x="6411609" y="2634971"/>
                <a:ext cx="190640" cy="19064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rgbClr val="548235">
                    <a:alpha val="63137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8AC2490-BA6B-6B46-9A5D-9F71C4DB644D}"/>
                  </a:ext>
                </a:extLst>
              </p:cNvPr>
              <p:cNvSpPr/>
              <p:nvPr/>
            </p:nvSpPr>
            <p:spPr>
              <a:xfrm>
                <a:off x="6889830" y="2390719"/>
                <a:ext cx="190640" cy="19064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rgbClr val="548235">
                    <a:alpha val="63137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FA2DB25-165B-764A-8F55-B372DDD5DE60}"/>
                  </a:ext>
                </a:extLst>
              </p:cNvPr>
              <p:cNvSpPr/>
              <p:nvPr/>
            </p:nvSpPr>
            <p:spPr>
              <a:xfrm>
                <a:off x="6713575" y="2983855"/>
                <a:ext cx="190640" cy="19064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rgbClr val="548235">
                    <a:alpha val="63137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7782E02-12F9-EB4B-BA25-8DA567083AEA}"/>
                  </a:ext>
                </a:extLst>
              </p:cNvPr>
              <p:cNvSpPr/>
              <p:nvPr/>
            </p:nvSpPr>
            <p:spPr>
              <a:xfrm>
                <a:off x="7167848" y="2790829"/>
                <a:ext cx="190640" cy="19064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rgbClr val="548235">
                    <a:alpha val="63137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4F8DED6-A634-BE4A-A886-D3462C65C61D}"/>
                  </a:ext>
                </a:extLst>
              </p:cNvPr>
              <p:cNvSpPr/>
              <p:nvPr/>
            </p:nvSpPr>
            <p:spPr>
              <a:xfrm>
                <a:off x="6336486" y="3224061"/>
                <a:ext cx="190640" cy="19064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rgbClr val="548235">
                    <a:alpha val="63137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B990437-BC00-3141-8322-73A5961E62E8}"/>
                  </a:ext>
                </a:extLst>
              </p:cNvPr>
              <p:cNvSpPr/>
              <p:nvPr/>
            </p:nvSpPr>
            <p:spPr>
              <a:xfrm>
                <a:off x="6794510" y="3544735"/>
                <a:ext cx="190640" cy="19064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rgbClr val="548235">
                    <a:alpha val="63137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F435ED7-BAF4-A941-8161-6E82CFCAFBCA}"/>
                  </a:ext>
                </a:extLst>
              </p:cNvPr>
              <p:cNvSpPr/>
              <p:nvPr/>
            </p:nvSpPr>
            <p:spPr>
              <a:xfrm>
                <a:off x="7195558" y="3300946"/>
                <a:ext cx="190640" cy="19064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rgbClr val="548235">
                    <a:alpha val="63137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C2CD4CC-A86D-FD4C-A7DC-B620384A61FA}"/>
                  </a:ext>
                </a:extLst>
              </p:cNvPr>
              <p:cNvSpPr/>
              <p:nvPr/>
            </p:nvSpPr>
            <p:spPr>
              <a:xfrm>
                <a:off x="7514399" y="3589836"/>
                <a:ext cx="190640" cy="19064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rgbClr val="548235">
                    <a:alpha val="63137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A2EACF4-C0AF-C842-A740-0856BE0FC89B}"/>
                  </a:ext>
                </a:extLst>
              </p:cNvPr>
              <p:cNvSpPr/>
              <p:nvPr/>
            </p:nvSpPr>
            <p:spPr>
              <a:xfrm>
                <a:off x="6202884" y="3643058"/>
                <a:ext cx="190640" cy="19064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rgbClr val="548235">
                    <a:alpha val="63137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1848C6B-1C9D-AB47-818D-1074FE7DC222}"/>
              </a:ext>
            </a:extLst>
          </p:cNvPr>
          <p:cNvGrpSpPr/>
          <p:nvPr/>
        </p:nvGrpSpPr>
        <p:grpSpPr>
          <a:xfrm>
            <a:off x="6320809" y="3742028"/>
            <a:ext cx="4768652" cy="2219380"/>
            <a:chOff x="6660948" y="4273495"/>
            <a:chExt cx="4768652" cy="221938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C15DCA3-9406-DD4B-99CF-AD5599D8EDFD}"/>
                </a:ext>
              </a:extLst>
            </p:cNvPr>
            <p:cNvSpPr txBox="1"/>
            <p:nvPr/>
          </p:nvSpPr>
          <p:spPr>
            <a:xfrm>
              <a:off x="7104681" y="4273495"/>
              <a:ext cx="1009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Input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37F14D8-B66C-5045-A679-39BF2E324CFB}"/>
                </a:ext>
              </a:extLst>
            </p:cNvPr>
            <p:cNvSpPr txBox="1"/>
            <p:nvPr/>
          </p:nvSpPr>
          <p:spPr>
            <a:xfrm>
              <a:off x="9992208" y="4281516"/>
              <a:ext cx="1009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Output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3F0A0779-CB05-A44B-84E7-B56CDCE9E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0948" y="4633526"/>
              <a:ext cx="1896723" cy="1859349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31E97C4-65AE-B940-8370-CF67B8535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64073" y="4664107"/>
              <a:ext cx="1865527" cy="1828768"/>
            </a:xfrm>
            <a:prstGeom prst="rect">
              <a:avLst/>
            </a:prstGeom>
          </p:spPr>
        </p:pic>
        <p:sp>
          <p:nvSpPr>
            <p:cNvPr id="40" name="Right Arrow 39">
              <a:extLst>
                <a:ext uri="{FF2B5EF4-FFF2-40B4-BE49-F238E27FC236}">
                  <a16:creationId xmlns:a16="http://schemas.microsoft.com/office/drawing/2014/main" id="{9EE9107B-A16F-1348-A969-FE6EAB590805}"/>
                </a:ext>
              </a:extLst>
            </p:cNvPr>
            <p:cNvSpPr/>
            <p:nvPr/>
          </p:nvSpPr>
          <p:spPr>
            <a:xfrm>
              <a:off x="8691002" y="5260112"/>
              <a:ext cx="780836" cy="60617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1544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ACACD-ACC7-AD48-844D-C3ECD2C47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Single Pixel 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08E374-16FB-8B41-9EF0-B23C5F5B8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545" y="3519682"/>
            <a:ext cx="2846084" cy="261883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579E2D3-B2EE-1F4E-B249-70D8B14C46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975857"/>
              </p:ext>
            </p:extLst>
          </p:nvPr>
        </p:nvGraphicFramePr>
        <p:xfrm>
          <a:off x="1928731" y="4309712"/>
          <a:ext cx="3154145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0829">
                  <a:extLst>
                    <a:ext uri="{9D8B030D-6E8A-4147-A177-3AD203B41FA5}">
                      <a16:colId xmlns:a16="http://schemas.microsoft.com/office/drawing/2014/main" val="4116370057"/>
                    </a:ext>
                  </a:extLst>
                </a:gridCol>
                <a:gridCol w="630829">
                  <a:extLst>
                    <a:ext uri="{9D8B030D-6E8A-4147-A177-3AD203B41FA5}">
                      <a16:colId xmlns:a16="http://schemas.microsoft.com/office/drawing/2014/main" val="2371395364"/>
                    </a:ext>
                  </a:extLst>
                </a:gridCol>
                <a:gridCol w="630829">
                  <a:extLst>
                    <a:ext uri="{9D8B030D-6E8A-4147-A177-3AD203B41FA5}">
                      <a16:colId xmlns:a16="http://schemas.microsoft.com/office/drawing/2014/main" val="2804751555"/>
                    </a:ext>
                  </a:extLst>
                </a:gridCol>
                <a:gridCol w="630829">
                  <a:extLst>
                    <a:ext uri="{9D8B030D-6E8A-4147-A177-3AD203B41FA5}">
                      <a16:colId xmlns:a16="http://schemas.microsoft.com/office/drawing/2014/main" val="2260902585"/>
                    </a:ext>
                  </a:extLst>
                </a:gridCol>
                <a:gridCol w="630829">
                  <a:extLst>
                    <a:ext uri="{9D8B030D-6E8A-4147-A177-3AD203B41FA5}">
                      <a16:colId xmlns:a16="http://schemas.microsoft.com/office/drawing/2014/main" val="3036975375"/>
                    </a:ext>
                  </a:extLst>
                </a:gridCol>
              </a:tblGrid>
              <a:tr h="321667">
                <a:tc>
                  <a:txBody>
                    <a:bodyPr/>
                    <a:lstStyle/>
                    <a:p>
                      <a:r>
                        <a:rPr lang="en-US" dirty="0"/>
                        <a:t>B0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B12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09764"/>
                  </a:ext>
                </a:extLst>
              </a:tr>
              <a:tr h="3216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279218"/>
                  </a:ext>
                </a:extLst>
              </a:tr>
              <a:tr h="3216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4948445"/>
                  </a:ext>
                </a:extLst>
              </a:tr>
              <a:tr h="3216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161672"/>
                  </a:ext>
                </a:extLst>
              </a:tr>
              <a:tr h="3216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456845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7DF9E59-250F-CF48-A622-6A0992B7B5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350959"/>
              </p:ext>
            </p:extLst>
          </p:nvPr>
        </p:nvGraphicFramePr>
        <p:xfrm>
          <a:off x="5805162" y="4292127"/>
          <a:ext cx="71044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0448">
                  <a:extLst>
                    <a:ext uri="{9D8B030D-6E8A-4147-A177-3AD203B41FA5}">
                      <a16:colId xmlns:a16="http://schemas.microsoft.com/office/drawing/2014/main" val="3210546830"/>
                    </a:ext>
                  </a:extLst>
                </a:gridCol>
              </a:tblGrid>
              <a:tr h="321667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948351"/>
                  </a:ext>
                </a:extLst>
              </a:tr>
              <a:tr h="321667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456730"/>
                  </a:ext>
                </a:extLst>
              </a:tr>
              <a:tr h="321667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196060"/>
                  </a:ext>
                </a:extLst>
              </a:tr>
              <a:tr h="321667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6119236"/>
                  </a:ext>
                </a:extLst>
              </a:tr>
              <a:tr h="321667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240393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D094FA-70BD-D54D-A09C-5652219D45CC}"/>
              </a:ext>
            </a:extLst>
          </p:cNvPr>
          <p:cNvCxnSpPr/>
          <p:nvPr/>
        </p:nvCxnSpPr>
        <p:spPr>
          <a:xfrm>
            <a:off x="5315397" y="4839557"/>
            <a:ext cx="24652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153A228-9408-7F40-995C-588A61257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577596"/>
              </p:ext>
            </p:extLst>
          </p:nvPr>
        </p:nvGraphicFramePr>
        <p:xfrm>
          <a:off x="1001105" y="1627812"/>
          <a:ext cx="9140421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381">
                  <a:extLst>
                    <a:ext uri="{9D8B030D-6E8A-4147-A177-3AD203B41FA5}">
                      <a16:colId xmlns:a16="http://schemas.microsoft.com/office/drawing/2014/main" val="2776338281"/>
                    </a:ext>
                  </a:extLst>
                </a:gridCol>
                <a:gridCol w="7108040">
                  <a:extLst>
                    <a:ext uri="{9D8B030D-6E8A-4147-A177-3AD203B41FA5}">
                      <a16:colId xmlns:a16="http://schemas.microsoft.com/office/drawing/2014/main" val="23663979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b="1" dirty="0"/>
                        <a:t>Method: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use spectral bands as features to classify </a:t>
                      </a:r>
                      <a:br>
                        <a:rPr lang="en-US" sz="2800" dirty="0"/>
                      </a:br>
                      <a:r>
                        <a:rPr lang="en-US" sz="2800" dirty="0"/>
                        <a:t>each pixel as corn / not-corn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2813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b="1" dirty="0"/>
                        <a:t>Model: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logistic regression for binary classification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618231"/>
                  </a:ext>
                </a:extLst>
              </a:tr>
            </a:tbl>
          </a:graphicData>
        </a:graphic>
      </p:graphicFrame>
      <p:sp>
        <p:nvSpPr>
          <p:cNvPr id="12" name="Left Brace 11">
            <a:extLst>
              <a:ext uri="{FF2B5EF4-FFF2-40B4-BE49-F238E27FC236}">
                <a16:creationId xmlns:a16="http://schemas.microsoft.com/office/drawing/2014/main" id="{78188E7C-29F0-7D46-8F27-843104EAD10B}"/>
              </a:ext>
            </a:extLst>
          </p:cNvPr>
          <p:cNvSpPr/>
          <p:nvPr/>
        </p:nvSpPr>
        <p:spPr>
          <a:xfrm>
            <a:off x="1370437" y="4660004"/>
            <a:ext cx="427372" cy="1460923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971AF8B9-0B2B-B741-BF30-EF5FE556B4C3}"/>
              </a:ext>
            </a:extLst>
          </p:cNvPr>
          <p:cNvSpPr/>
          <p:nvPr/>
        </p:nvSpPr>
        <p:spPr>
          <a:xfrm rot="5400000">
            <a:off x="3223398" y="2357614"/>
            <a:ext cx="564809" cy="315414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73E458-E247-A14C-BDDB-01AA4F684483}"/>
              </a:ext>
            </a:extLst>
          </p:cNvPr>
          <p:cNvSpPr txBox="1"/>
          <p:nvPr/>
        </p:nvSpPr>
        <p:spPr>
          <a:xfrm>
            <a:off x="2582609" y="3282949"/>
            <a:ext cx="1846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spectral bands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3A3D7E-5894-EC4A-BEF9-F1E207083199}"/>
              </a:ext>
            </a:extLst>
          </p:cNvPr>
          <p:cNvSpPr txBox="1"/>
          <p:nvPr/>
        </p:nvSpPr>
        <p:spPr>
          <a:xfrm rot="16200000">
            <a:off x="720208" y="5205799"/>
            <a:ext cx="931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pixels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E6FE06-D738-A84A-B69C-44B29A2A89F0}"/>
              </a:ext>
            </a:extLst>
          </p:cNvPr>
          <p:cNvSpPr txBox="1"/>
          <p:nvPr/>
        </p:nvSpPr>
        <p:spPr>
          <a:xfrm>
            <a:off x="7850433" y="3090852"/>
            <a:ext cx="244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031283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237012-DAAC-A445-8601-05256E89E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38661"/>
            <a:ext cx="2984500" cy="3187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2F2DA1-E54C-BF48-AA9B-0B6D0F4E7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427" y="1438661"/>
            <a:ext cx="2984500" cy="3187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ACFCC7-FF7D-574F-9B0F-FE939A177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Pixel Classification Results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28A2617-FAF4-4E46-9CB2-B35160F63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290591"/>
              </p:ext>
            </p:extLst>
          </p:nvPr>
        </p:nvGraphicFramePr>
        <p:xfrm>
          <a:off x="7628806" y="3327882"/>
          <a:ext cx="3176407" cy="11957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0987">
                  <a:extLst>
                    <a:ext uri="{9D8B030D-6E8A-4147-A177-3AD203B41FA5}">
                      <a16:colId xmlns:a16="http://schemas.microsoft.com/office/drawing/2014/main" val="1144321371"/>
                    </a:ext>
                  </a:extLst>
                </a:gridCol>
                <a:gridCol w="1294032">
                  <a:extLst>
                    <a:ext uri="{9D8B030D-6E8A-4147-A177-3AD203B41FA5}">
                      <a16:colId xmlns:a16="http://schemas.microsoft.com/office/drawing/2014/main" val="2622158031"/>
                    </a:ext>
                  </a:extLst>
                </a:gridCol>
                <a:gridCol w="1221388">
                  <a:extLst>
                    <a:ext uri="{9D8B030D-6E8A-4147-A177-3AD203B41FA5}">
                      <a16:colId xmlns:a16="http://schemas.microsoft.com/office/drawing/2014/main" val="63420684"/>
                    </a:ext>
                  </a:extLst>
                </a:gridCol>
              </a:tblGrid>
              <a:tr h="364068"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636646"/>
                  </a:ext>
                </a:extLst>
              </a:tr>
              <a:tr h="399741">
                <a:tc>
                  <a:txBody>
                    <a:bodyPr/>
                    <a:lstStyle/>
                    <a:p>
                      <a:r>
                        <a:rPr lang="en-US" sz="2000" b="1" dirty="0"/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2000" dirty="0"/>
                        <a:t>25.9 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000" dirty="0"/>
                        <a:t>2.1 M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452189"/>
                  </a:ext>
                </a:extLst>
              </a:tr>
              <a:tr h="399741">
                <a:tc>
                  <a:txBody>
                    <a:bodyPr/>
                    <a:lstStyle/>
                    <a:p>
                      <a:r>
                        <a:rPr lang="en-US" sz="2000" b="1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2000" dirty="0"/>
                        <a:t>2.1 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000" dirty="0"/>
                        <a:t>10.9 M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912902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F78C7781-50F6-F24D-A478-A293625D5F9B}"/>
              </a:ext>
            </a:extLst>
          </p:cNvPr>
          <p:cNvSpPr txBox="1"/>
          <p:nvPr/>
        </p:nvSpPr>
        <p:spPr>
          <a:xfrm>
            <a:off x="8172277" y="2946104"/>
            <a:ext cx="1350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Predicted</a:t>
            </a:r>
            <a:endParaRPr lang="en-US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4A9106-7A82-904F-BABA-6EBBD18FFC4D}"/>
              </a:ext>
            </a:extLst>
          </p:cNvPr>
          <p:cNvSpPr txBox="1"/>
          <p:nvPr/>
        </p:nvSpPr>
        <p:spPr>
          <a:xfrm rot="16200000">
            <a:off x="6737869" y="3620754"/>
            <a:ext cx="1350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Actual</a:t>
            </a:r>
            <a:endParaRPr lang="en-US" sz="2000" dirty="0"/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D4DF4422-AFEB-C146-B633-7C166D853A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313439"/>
              </p:ext>
            </p:extLst>
          </p:nvPr>
        </p:nvGraphicFramePr>
        <p:xfrm>
          <a:off x="838200" y="4733763"/>
          <a:ext cx="6390453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848">
                  <a:extLst>
                    <a:ext uri="{9D8B030D-6E8A-4147-A177-3AD203B41FA5}">
                      <a16:colId xmlns:a16="http://schemas.microsoft.com/office/drawing/2014/main" val="4124049404"/>
                    </a:ext>
                  </a:extLst>
                </a:gridCol>
                <a:gridCol w="4987605">
                  <a:extLst>
                    <a:ext uri="{9D8B030D-6E8A-4147-A177-3AD203B41FA5}">
                      <a16:colId xmlns:a16="http://schemas.microsoft.com/office/drawing/2014/main" val="12827476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Precision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Out of all the pixels predicted to be corn, 84% was actually corn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256065"/>
                  </a:ext>
                </a:extLst>
              </a:tr>
              <a:tr h="248963">
                <a:tc>
                  <a:txBody>
                    <a:bodyPr/>
                    <a:lstStyle/>
                    <a:p>
                      <a:r>
                        <a:rPr lang="en-US" sz="2200" b="1" dirty="0"/>
                        <a:t>Recall</a:t>
                      </a:r>
                      <a:endParaRPr lang="en-US" sz="2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Out of all actual corn pixels, 83% pixels were predicted correctly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322681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F84F8B07-F7DA-A945-ACC8-CBFFA76308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690877"/>
              </p:ext>
            </p:extLst>
          </p:nvPr>
        </p:nvGraphicFramePr>
        <p:xfrm>
          <a:off x="7613395" y="4878038"/>
          <a:ext cx="3176407" cy="12454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0987">
                  <a:extLst>
                    <a:ext uri="{9D8B030D-6E8A-4147-A177-3AD203B41FA5}">
                      <a16:colId xmlns:a16="http://schemas.microsoft.com/office/drawing/2014/main" val="1144321371"/>
                    </a:ext>
                  </a:extLst>
                </a:gridCol>
                <a:gridCol w="1294032">
                  <a:extLst>
                    <a:ext uri="{9D8B030D-6E8A-4147-A177-3AD203B41FA5}">
                      <a16:colId xmlns:a16="http://schemas.microsoft.com/office/drawing/2014/main" val="2622158031"/>
                    </a:ext>
                  </a:extLst>
                </a:gridCol>
                <a:gridCol w="1221388">
                  <a:extLst>
                    <a:ext uri="{9D8B030D-6E8A-4147-A177-3AD203B41FA5}">
                      <a16:colId xmlns:a16="http://schemas.microsoft.com/office/drawing/2014/main" val="63420684"/>
                    </a:ext>
                  </a:extLst>
                </a:gridCol>
              </a:tblGrid>
              <a:tr h="388502"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precision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recall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636646"/>
                  </a:ext>
                </a:extLst>
              </a:tr>
              <a:tr h="424596">
                <a:tc>
                  <a:txBody>
                    <a:bodyPr/>
                    <a:lstStyle/>
                    <a:p>
                      <a:r>
                        <a:rPr lang="en-US" sz="2000" b="1" dirty="0"/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2000" dirty="0"/>
                        <a:t>0.93</a:t>
                      </a:r>
                      <a:endParaRPr 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2000" dirty="0"/>
                        <a:t>0.94</a:t>
                      </a:r>
                      <a:endParaRPr 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452189"/>
                  </a:ext>
                </a:extLst>
              </a:tr>
              <a:tr h="424596">
                <a:tc>
                  <a:txBody>
                    <a:bodyPr/>
                    <a:lstStyle/>
                    <a:p>
                      <a:r>
                        <a:rPr lang="en-US" sz="2000" b="1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2000" dirty="0"/>
                        <a:t>0.84</a:t>
                      </a:r>
                      <a:endParaRPr 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2000" dirty="0"/>
                        <a:t>0.83</a:t>
                      </a:r>
                      <a:endParaRPr 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2912902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357DC64E-EF55-AA48-B9BA-E6C7F2E93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427" y="1440115"/>
            <a:ext cx="2984500" cy="3187700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1B51865-81D0-2F46-A86B-2C8173B74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509054"/>
              </p:ext>
            </p:extLst>
          </p:nvPr>
        </p:nvGraphicFramePr>
        <p:xfrm>
          <a:off x="7597986" y="1651108"/>
          <a:ext cx="3207227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2513">
                  <a:extLst>
                    <a:ext uri="{9D8B030D-6E8A-4147-A177-3AD203B41FA5}">
                      <a16:colId xmlns:a16="http://schemas.microsoft.com/office/drawing/2014/main" val="581939575"/>
                    </a:ext>
                  </a:extLst>
                </a:gridCol>
                <a:gridCol w="1114714">
                  <a:extLst>
                    <a:ext uri="{9D8B030D-6E8A-4147-A177-3AD203B41FA5}">
                      <a16:colId xmlns:a16="http://schemas.microsoft.com/office/drawing/2014/main" val="3037604668"/>
                    </a:ext>
                  </a:extLst>
                </a:gridCol>
              </a:tblGrid>
              <a:tr h="358291">
                <a:tc>
                  <a:txBody>
                    <a:bodyPr/>
                    <a:lstStyle/>
                    <a:p>
                      <a:r>
                        <a:rPr lang="en-US" sz="2000" b="1" dirty="0"/>
                        <a:t>Accuracy:</a:t>
                      </a:r>
                    </a:p>
                  </a:txBody>
                  <a:tcPr marL="68700" marR="687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0.91</a:t>
                      </a:r>
                    </a:p>
                  </a:txBody>
                  <a:tcPr marL="68700" marR="687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4796655"/>
                  </a:ext>
                </a:extLst>
              </a:tr>
              <a:tr h="358291">
                <a:tc>
                  <a:txBody>
                    <a:bodyPr/>
                    <a:lstStyle/>
                    <a:p>
                      <a:r>
                        <a:rPr lang="en-US" sz="2000" b="1" dirty="0"/>
                        <a:t>F1-Score: </a:t>
                      </a:r>
                    </a:p>
                  </a:txBody>
                  <a:tcPr marL="68700" marR="687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0.84</a:t>
                      </a:r>
                    </a:p>
                  </a:txBody>
                  <a:tcPr marL="68700" marR="687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1708021"/>
                  </a:ext>
                </a:extLst>
              </a:tr>
              <a:tr h="358291">
                <a:tc>
                  <a:txBody>
                    <a:bodyPr/>
                    <a:lstStyle/>
                    <a:p>
                      <a:r>
                        <a:rPr lang="en-US" sz="2000" b="1" dirty="0"/>
                        <a:t>IoU:</a:t>
                      </a:r>
                    </a:p>
                  </a:txBody>
                  <a:tcPr marL="68700" marR="687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0.72</a:t>
                      </a:r>
                    </a:p>
                  </a:txBody>
                  <a:tcPr marL="68700" marR="687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51830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6148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C118F-EC97-E34C-B296-8BF71C7CE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2: Image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64598-A794-5A4C-99C6-077F638D6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443229" cy="4351338"/>
          </a:xfrm>
        </p:spPr>
        <p:txBody>
          <a:bodyPr>
            <a:normAutofit/>
          </a:bodyPr>
          <a:lstStyle/>
          <a:p>
            <a:r>
              <a:rPr lang="en-US" b="1" dirty="0"/>
              <a:t>Method</a:t>
            </a:r>
          </a:p>
          <a:p>
            <a:pPr lvl="1"/>
            <a:r>
              <a:rPr lang="en-US" sz="2800" dirty="0"/>
              <a:t>Train on image patches</a:t>
            </a:r>
          </a:p>
          <a:p>
            <a:pPr lvl="1"/>
            <a:r>
              <a:rPr lang="en-US" sz="2800" dirty="0"/>
              <a:t>Data augmentation</a:t>
            </a:r>
          </a:p>
          <a:p>
            <a:pPr lvl="1"/>
            <a:r>
              <a:rPr lang="en-US" sz="2800" dirty="0"/>
              <a:t>Context and localization</a:t>
            </a:r>
          </a:p>
          <a:p>
            <a:pPr>
              <a:lnSpc>
                <a:spcPct val="160000"/>
              </a:lnSpc>
            </a:pPr>
            <a:r>
              <a:rPr lang="en-US" b="1" dirty="0"/>
              <a:t>Model: </a:t>
            </a:r>
            <a:r>
              <a:rPr lang="en-US" dirty="0"/>
              <a:t>U-Net</a:t>
            </a:r>
          </a:p>
          <a:p>
            <a:pPr lvl="1"/>
            <a:r>
              <a:rPr lang="en-US" sz="2800" dirty="0"/>
              <a:t>Fully convolutional network</a:t>
            </a:r>
          </a:p>
          <a:p>
            <a:pPr lvl="1"/>
            <a:r>
              <a:rPr lang="en-US" sz="2800" dirty="0"/>
              <a:t>Symmetric contracting and expanding paths</a:t>
            </a:r>
          </a:p>
          <a:p>
            <a:pPr marL="457200" lvl="1" indent="0">
              <a:buNone/>
            </a:pPr>
            <a:endParaRPr lang="en-US" sz="2800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C8E48-3EDA-D94B-869D-5B76A8EC9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980" y="1652171"/>
            <a:ext cx="6257933" cy="41692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4C74AF1-E02E-D44D-B1CC-3A6BA16F12FC}"/>
              </a:ext>
            </a:extLst>
          </p:cNvPr>
          <p:cNvSpPr/>
          <p:nvPr/>
        </p:nvSpPr>
        <p:spPr>
          <a:xfrm>
            <a:off x="7683881" y="1762158"/>
            <a:ext cx="2038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U-Net Architecture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4C17C4-DA20-AC4A-8D1C-9DA82438A4B3}"/>
              </a:ext>
            </a:extLst>
          </p:cNvPr>
          <p:cNvSpPr/>
          <p:nvPr/>
        </p:nvSpPr>
        <p:spPr>
          <a:xfrm>
            <a:off x="838200" y="6362070"/>
            <a:ext cx="96229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100" dirty="0" err="1"/>
              <a:t>Ronneberger</a:t>
            </a:r>
            <a:r>
              <a:rPr lang="en-CA" sz="1100" dirty="0"/>
              <a:t>, O., Fischer, P., &amp; </a:t>
            </a:r>
            <a:r>
              <a:rPr lang="en-CA" sz="1100" dirty="0" err="1"/>
              <a:t>Brox</a:t>
            </a:r>
            <a:r>
              <a:rPr lang="en-CA" sz="1100" dirty="0"/>
              <a:t>, T. (2015). U-net: Convolutional networks for biomedical image segmentation. </a:t>
            </a: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46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4670E04-2B25-F04E-B42B-85DBA0378D3E}"/>
              </a:ext>
            </a:extLst>
          </p:cNvPr>
          <p:cNvSpPr/>
          <p:nvPr/>
        </p:nvSpPr>
        <p:spPr>
          <a:xfrm>
            <a:off x="5265818" y="1367757"/>
            <a:ext cx="6611651" cy="527234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Content Placeholder 12">
            <a:extLst>
              <a:ext uri="{FF2B5EF4-FFF2-40B4-BE49-F238E27FC236}">
                <a16:creationId xmlns:a16="http://schemas.microsoft.com/office/drawing/2014/main" id="{096AD8A7-C367-C649-AFB6-FB649F94B1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60" t="3678" r="2765" b="3859"/>
          <a:stretch/>
        </p:blipFill>
        <p:spPr>
          <a:xfrm>
            <a:off x="1572470" y="2326005"/>
            <a:ext cx="2810259" cy="27947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8E505A-0474-7A46-90AB-9CB80A00B3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55" t="2384" r="2221" b="3972"/>
          <a:stretch/>
        </p:blipFill>
        <p:spPr>
          <a:xfrm>
            <a:off x="5652337" y="2326006"/>
            <a:ext cx="2785233" cy="27947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C5EE02D-8209-D646-B430-A9EB48A19C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13" t="3998" r="3139" b="3541"/>
          <a:stretch/>
        </p:blipFill>
        <p:spPr>
          <a:xfrm>
            <a:off x="8824089" y="2326006"/>
            <a:ext cx="2785233" cy="27947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182E6A-3668-DB4C-8E38-3ED6FF4CD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Approaches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32D91E-F207-F447-9FD5-6DE601E5D300}"/>
              </a:ext>
            </a:extLst>
          </p:cNvPr>
          <p:cNvSpPr/>
          <p:nvPr/>
        </p:nvSpPr>
        <p:spPr>
          <a:xfrm>
            <a:off x="5631311" y="1541926"/>
            <a:ext cx="1999073" cy="89255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sz="2200" b="1" dirty="0"/>
              <a:t>Single Pixel </a:t>
            </a:r>
          </a:p>
          <a:p>
            <a:r>
              <a:rPr lang="en-US" sz="2200" b="1" dirty="0"/>
              <a:t>Classification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26D0F6-939F-6F44-9B2E-2248D43C8D1F}"/>
              </a:ext>
            </a:extLst>
          </p:cNvPr>
          <p:cNvSpPr/>
          <p:nvPr/>
        </p:nvSpPr>
        <p:spPr>
          <a:xfrm>
            <a:off x="8772363" y="1541926"/>
            <a:ext cx="2114874" cy="89255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sz="2200" b="1" dirty="0"/>
              <a:t>Image </a:t>
            </a:r>
          </a:p>
          <a:p>
            <a:r>
              <a:rPr lang="en-US" sz="2200" b="1" dirty="0"/>
              <a:t>Segmentation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D60A931F-A198-2742-B4AA-B954C624F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164869"/>
              </p:ext>
            </p:extLst>
          </p:nvPr>
        </p:nvGraphicFramePr>
        <p:xfrm>
          <a:off x="8812439" y="5237445"/>
          <a:ext cx="2718516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3660">
                  <a:extLst>
                    <a:ext uri="{9D8B030D-6E8A-4147-A177-3AD203B41FA5}">
                      <a16:colId xmlns:a16="http://schemas.microsoft.com/office/drawing/2014/main" val="581939575"/>
                    </a:ext>
                  </a:extLst>
                </a:gridCol>
                <a:gridCol w="944856">
                  <a:extLst>
                    <a:ext uri="{9D8B030D-6E8A-4147-A177-3AD203B41FA5}">
                      <a16:colId xmlns:a16="http://schemas.microsoft.com/office/drawing/2014/main" val="3037604668"/>
                    </a:ext>
                  </a:extLst>
                </a:gridCol>
              </a:tblGrid>
              <a:tr h="358291">
                <a:tc>
                  <a:txBody>
                    <a:bodyPr/>
                    <a:lstStyle/>
                    <a:p>
                      <a:r>
                        <a:rPr lang="en-US" sz="2000" b="1" dirty="0"/>
                        <a:t>Accuracy:</a:t>
                      </a:r>
                    </a:p>
                  </a:txBody>
                  <a:tcPr marL="68700" marR="687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0.94</a:t>
                      </a:r>
                    </a:p>
                  </a:txBody>
                  <a:tcPr marL="68700" marR="687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4796655"/>
                  </a:ext>
                </a:extLst>
              </a:tr>
              <a:tr h="358291">
                <a:tc>
                  <a:txBody>
                    <a:bodyPr/>
                    <a:lstStyle/>
                    <a:p>
                      <a:r>
                        <a:rPr lang="en-US" sz="2000" b="1" dirty="0"/>
                        <a:t>F1-Score: </a:t>
                      </a:r>
                    </a:p>
                  </a:txBody>
                  <a:tcPr marL="68700" marR="687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0.90</a:t>
                      </a:r>
                    </a:p>
                  </a:txBody>
                  <a:tcPr marL="68700" marR="687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1708021"/>
                  </a:ext>
                </a:extLst>
              </a:tr>
              <a:tr h="358291">
                <a:tc>
                  <a:txBody>
                    <a:bodyPr/>
                    <a:lstStyle/>
                    <a:p>
                      <a:r>
                        <a:rPr lang="en-US" sz="2000" b="1" dirty="0"/>
                        <a:t>IoU:</a:t>
                      </a:r>
                    </a:p>
                  </a:txBody>
                  <a:tcPr marL="68700" marR="687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0.82</a:t>
                      </a:r>
                    </a:p>
                  </a:txBody>
                  <a:tcPr marL="68700" marR="687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51830258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CF9B6657-024F-474A-8415-0FE4E5AEA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552322"/>
              </p:ext>
            </p:extLst>
          </p:nvPr>
        </p:nvGraphicFramePr>
        <p:xfrm>
          <a:off x="5652337" y="5245670"/>
          <a:ext cx="2718516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3660">
                  <a:extLst>
                    <a:ext uri="{9D8B030D-6E8A-4147-A177-3AD203B41FA5}">
                      <a16:colId xmlns:a16="http://schemas.microsoft.com/office/drawing/2014/main" val="581939575"/>
                    </a:ext>
                  </a:extLst>
                </a:gridCol>
                <a:gridCol w="944856">
                  <a:extLst>
                    <a:ext uri="{9D8B030D-6E8A-4147-A177-3AD203B41FA5}">
                      <a16:colId xmlns:a16="http://schemas.microsoft.com/office/drawing/2014/main" val="3037604668"/>
                    </a:ext>
                  </a:extLst>
                </a:gridCol>
              </a:tblGrid>
              <a:tr h="358291">
                <a:tc>
                  <a:txBody>
                    <a:bodyPr/>
                    <a:lstStyle/>
                    <a:p>
                      <a:r>
                        <a:rPr lang="en-US" sz="2000" b="1" dirty="0"/>
                        <a:t>Accuracy:</a:t>
                      </a:r>
                    </a:p>
                  </a:txBody>
                  <a:tcPr marL="68700" marR="687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0.91</a:t>
                      </a:r>
                    </a:p>
                  </a:txBody>
                  <a:tcPr marL="68700" marR="687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4796655"/>
                  </a:ext>
                </a:extLst>
              </a:tr>
              <a:tr h="358291">
                <a:tc>
                  <a:txBody>
                    <a:bodyPr/>
                    <a:lstStyle/>
                    <a:p>
                      <a:r>
                        <a:rPr lang="en-US" sz="2000" b="1" dirty="0"/>
                        <a:t>F1-Score: </a:t>
                      </a:r>
                    </a:p>
                  </a:txBody>
                  <a:tcPr marL="68700" marR="687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0.84</a:t>
                      </a:r>
                    </a:p>
                  </a:txBody>
                  <a:tcPr marL="68700" marR="687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1708021"/>
                  </a:ext>
                </a:extLst>
              </a:tr>
              <a:tr h="358291">
                <a:tc>
                  <a:txBody>
                    <a:bodyPr/>
                    <a:lstStyle/>
                    <a:p>
                      <a:r>
                        <a:rPr lang="en-US" sz="2000" b="1" dirty="0"/>
                        <a:t>IoU:</a:t>
                      </a:r>
                    </a:p>
                  </a:txBody>
                  <a:tcPr marL="68700" marR="687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0.72</a:t>
                      </a:r>
                    </a:p>
                  </a:txBody>
                  <a:tcPr marL="68700" marR="687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51830258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35417138-12AF-5647-A9C3-FCDECF9AACF2}"/>
              </a:ext>
            </a:extLst>
          </p:cNvPr>
          <p:cNvSpPr/>
          <p:nvPr/>
        </p:nvSpPr>
        <p:spPr>
          <a:xfrm>
            <a:off x="7414052" y="788916"/>
            <a:ext cx="2047035" cy="89255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en-US" sz="2800" b="1" dirty="0"/>
              <a:t>Predicted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BCF7B5-E10E-FE4F-AB80-F6A7EF663EDF}"/>
              </a:ext>
            </a:extLst>
          </p:cNvPr>
          <p:cNvSpPr/>
          <p:nvPr/>
        </p:nvSpPr>
        <p:spPr>
          <a:xfrm>
            <a:off x="1572470" y="1541926"/>
            <a:ext cx="1999073" cy="89255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sz="2200" b="1" dirty="0"/>
              <a:t>Ground </a:t>
            </a:r>
          </a:p>
          <a:p>
            <a:r>
              <a:rPr lang="en-US" sz="2200" b="1" dirty="0"/>
              <a:t>Truth Labels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DCECE49-769D-5A42-8C56-2B8672856EEB}"/>
              </a:ext>
            </a:extLst>
          </p:cNvPr>
          <p:cNvGrpSpPr/>
          <p:nvPr/>
        </p:nvGrpSpPr>
        <p:grpSpPr>
          <a:xfrm>
            <a:off x="1645904" y="5486087"/>
            <a:ext cx="2650025" cy="707886"/>
            <a:chOff x="1094661" y="5616722"/>
            <a:chExt cx="2650025" cy="70788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53E2AB-6777-4E42-8FEC-D8F5B76A5AC6}"/>
                </a:ext>
              </a:extLst>
            </p:cNvPr>
            <p:cNvSpPr txBox="1"/>
            <p:nvPr/>
          </p:nvSpPr>
          <p:spPr>
            <a:xfrm>
              <a:off x="1094661" y="5616722"/>
              <a:ext cx="26500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Intersection-over-Union </a:t>
              </a:r>
            </a:p>
            <a:p>
              <a:r>
                <a:rPr lang="en-US" sz="2000" dirty="0"/>
                <a:t>= TP / (TP + FP + FN)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52731F8-993C-8745-9368-931F9A173748}"/>
                </a:ext>
              </a:extLst>
            </p:cNvPr>
            <p:cNvSpPr/>
            <p:nvPr/>
          </p:nvSpPr>
          <p:spPr>
            <a:xfrm>
              <a:off x="1094661" y="5616722"/>
              <a:ext cx="2650025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5A826B07-E538-E645-A53D-0F13A94FA474}"/>
              </a:ext>
            </a:extLst>
          </p:cNvPr>
          <p:cNvSpPr/>
          <p:nvPr/>
        </p:nvSpPr>
        <p:spPr>
          <a:xfrm rot="16200000">
            <a:off x="280806" y="3277127"/>
            <a:ext cx="2047035" cy="89255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en-US" sz="2800" b="1" dirty="0"/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3845808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8052</TotalTime>
  <Words>660</Words>
  <Application>Microsoft Macintosh PowerPoint</Application>
  <PresentationFormat>Widescreen</PresentationFormat>
  <Paragraphs>217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Problem</vt:lpstr>
      <vt:lpstr>Data: Satellite Imagery</vt:lpstr>
      <vt:lpstr>Data: Crop Labels</vt:lpstr>
      <vt:lpstr>Methodology</vt:lpstr>
      <vt:lpstr>Approach 1: Single Pixel Classification</vt:lpstr>
      <vt:lpstr>Single Pixel Classification Results</vt:lpstr>
      <vt:lpstr>Approach 2: Image Segmentation</vt:lpstr>
      <vt:lpstr>Comparing Approaches</vt:lpstr>
      <vt:lpstr>Test case: York, Nebraska, July 2018</vt:lpstr>
      <vt:lpstr>AI Applications using Satellite Imagery</vt:lpstr>
      <vt:lpstr>Sophie Roginsky</vt:lpstr>
      <vt:lpstr>Image Segmentation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Sophie Roginsky</dc:creator>
  <cp:lastModifiedBy>Sophie Roginsky</cp:lastModifiedBy>
  <cp:revision>113</cp:revision>
  <dcterms:created xsi:type="dcterms:W3CDTF">2019-09-19T18:44:16Z</dcterms:created>
  <dcterms:modified xsi:type="dcterms:W3CDTF">2019-10-03T20:57:48Z</dcterms:modified>
</cp:coreProperties>
</file>